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60" r:id="rId5"/>
    <p:sldId id="259"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27A44FB1-92DA-462A-889C-E8D328084079}"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A44FB1-92DA-462A-889C-E8D32808407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A44FB1-92DA-462A-889C-E8D32808407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A44FB1-92DA-462A-889C-E8D32808407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7A44FB1-92DA-462A-889C-E8D328084079}"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7A44FB1-92DA-462A-889C-E8D32808407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27A44FB1-92DA-462A-889C-E8D32808407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27A44FB1-92DA-462A-889C-E8D32808407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27A44FB1-92DA-462A-889C-E8D328084079}"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7A44FB1-92DA-462A-889C-E8D32808407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FD7C5A0-F1B2-4B19-9A28-A74EF6FA9E1E}" type="datetimeFigureOut">
              <a:rPr lang="ar-IQ" smtClean="0"/>
              <a:t>15/04/1445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7A44FB1-92DA-462A-889C-E8D328084079}"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D7C5A0-F1B2-4B19-9A28-A74EF6FA9E1E}" type="datetimeFigureOut">
              <a:rPr lang="ar-IQ" smtClean="0"/>
              <a:t>15/04/1445</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7A44FB1-92DA-462A-889C-E8D328084079}"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424936" cy="5234136"/>
          </a:xfrm>
        </p:spPr>
        <p:txBody>
          <a:bodyPr>
            <a:normAutofit/>
          </a:bodyPr>
          <a:lstStyle/>
          <a:p>
            <a:pPr>
              <a:lnSpc>
                <a:spcPct val="115000"/>
              </a:lnSpc>
              <a:spcAft>
                <a:spcPts val="1000"/>
              </a:spcAft>
            </a:pPr>
            <a:r>
              <a:rPr lang="ar-IQ" sz="1800" dirty="0">
                <a:ea typeface="Calibri"/>
              </a:rPr>
              <a:t> </a:t>
            </a:r>
            <a:endParaRPr lang="en-US" sz="1200" dirty="0">
              <a:ea typeface="Calibri"/>
              <a:cs typeface="Arial"/>
            </a:endParaRPr>
          </a:p>
          <a:p>
            <a:pPr algn="ctr">
              <a:lnSpc>
                <a:spcPct val="115000"/>
              </a:lnSpc>
              <a:spcAft>
                <a:spcPts val="1000"/>
              </a:spcAft>
            </a:pPr>
            <a:r>
              <a:rPr lang="ar-IQ" sz="4000" b="1" dirty="0" smtClean="0">
                <a:effectLst/>
                <a:latin typeface="Andalus"/>
                <a:ea typeface="Calibri"/>
                <a:cs typeface="DecoType Naskh Swashes"/>
              </a:rPr>
              <a:t>قسم</a:t>
            </a:r>
            <a:r>
              <a:rPr lang="ar-IQ" sz="4000" b="1" dirty="0" smtClean="0">
                <a:effectLst/>
                <a:latin typeface="Andalus"/>
                <a:ea typeface="Calibri"/>
                <a:cs typeface="Aharoni"/>
              </a:rPr>
              <a:t> </a:t>
            </a:r>
            <a:r>
              <a:rPr lang="ar-IQ" sz="4000" b="1" dirty="0" smtClean="0">
                <a:effectLst/>
                <a:latin typeface="Andalus"/>
                <a:ea typeface="Calibri"/>
                <a:cs typeface="DecoType Naskh Swashes"/>
              </a:rPr>
              <a:t>المحاصيل</a:t>
            </a:r>
            <a:r>
              <a:rPr lang="ar-IQ" sz="4000" b="1" dirty="0" smtClean="0">
                <a:effectLst/>
                <a:latin typeface="Andalus"/>
                <a:ea typeface="Calibri"/>
                <a:cs typeface="Aharoni"/>
              </a:rPr>
              <a:t> </a:t>
            </a:r>
            <a:r>
              <a:rPr lang="ar-IQ" sz="4000" b="1" dirty="0" smtClean="0">
                <a:effectLst/>
                <a:latin typeface="Andalus"/>
                <a:ea typeface="Calibri"/>
                <a:cs typeface="DecoType Naskh Swashes"/>
              </a:rPr>
              <a:t>الحقلية</a:t>
            </a:r>
            <a:endParaRPr lang="en-US" sz="1200" dirty="0">
              <a:ea typeface="Calibri"/>
              <a:cs typeface="Arial"/>
            </a:endParaRPr>
          </a:p>
          <a:p>
            <a:pPr algn="ctr">
              <a:lnSpc>
                <a:spcPct val="115000"/>
              </a:lnSpc>
              <a:spcAft>
                <a:spcPts val="1000"/>
              </a:spcAft>
              <a:tabLst>
                <a:tab pos="2893060" algn="ctr"/>
                <a:tab pos="3862705" algn="l"/>
              </a:tabLst>
            </a:pPr>
            <a:r>
              <a:rPr lang="ar-IQ" b="1" dirty="0" smtClean="0">
                <a:effectLst/>
                <a:latin typeface="Andalus"/>
                <a:ea typeface="Calibri"/>
                <a:cs typeface="DecoType Naskh Swashes"/>
              </a:rPr>
              <a:t>المرحلة الرابعة</a:t>
            </a:r>
            <a:endParaRPr lang="en-US" sz="1200" dirty="0">
              <a:ea typeface="Calibri"/>
              <a:cs typeface="Arial"/>
            </a:endParaRPr>
          </a:p>
          <a:p>
            <a:pPr>
              <a:lnSpc>
                <a:spcPct val="115000"/>
              </a:lnSpc>
              <a:spcAft>
                <a:spcPts val="1000"/>
              </a:spcAft>
            </a:pPr>
            <a:r>
              <a:rPr lang="ar-IQ" sz="1800" dirty="0">
                <a:ea typeface="Calibri"/>
              </a:rPr>
              <a:t> </a:t>
            </a:r>
            <a:endParaRPr lang="en-US" sz="1200" dirty="0">
              <a:ea typeface="Calibri"/>
              <a:cs typeface="Arial"/>
            </a:endParaRPr>
          </a:p>
          <a:p>
            <a:pPr algn="r">
              <a:lnSpc>
                <a:spcPct val="115000"/>
              </a:lnSpc>
              <a:spcAft>
                <a:spcPts val="1000"/>
              </a:spcAft>
            </a:pPr>
            <a:r>
              <a:rPr lang="ar-IQ" sz="4000" b="1" dirty="0">
                <a:ea typeface="Calibri"/>
                <a:cs typeface="Arabic Typesetting"/>
              </a:rPr>
              <a:t> </a:t>
            </a:r>
            <a:endParaRPr lang="en-US" sz="1200" dirty="0">
              <a:ea typeface="Calibri"/>
              <a:cs typeface="Arial"/>
            </a:endParaRPr>
          </a:p>
          <a:p>
            <a:pPr algn="ctr">
              <a:lnSpc>
                <a:spcPct val="115000"/>
              </a:lnSpc>
              <a:spcAft>
                <a:spcPts val="1000"/>
              </a:spcAft>
            </a:pPr>
            <a:r>
              <a:rPr lang="ar-IQ" b="1" dirty="0" smtClean="0">
                <a:effectLst/>
                <a:latin typeface="Arabic Typesetting"/>
                <a:ea typeface="Calibri"/>
                <a:cs typeface="DecoType Naskh Swashes"/>
              </a:rPr>
              <a:t>مدرسة المادة</a:t>
            </a:r>
            <a:endParaRPr lang="en-US" sz="1200" dirty="0">
              <a:ea typeface="Calibri"/>
              <a:cs typeface="Arial"/>
            </a:endParaRPr>
          </a:p>
          <a:p>
            <a:pPr algn="ctr">
              <a:lnSpc>
                <a:spcPct val="115000"/>
              </a:lnSpc>
              <a:spcAft>
                <a:spcPts val="1000"/>
              </a:spcAft>
            </a:pPr>
            <a:r>
              <a:rPr lang="ar-IQ" b="1" dirty="0" err="1" smtClean="0">
                <a:effectLst/>
                <a:latin typeface="Arabic Typesetting"/>
                <a:ea typeface="Calibri"/>
                <a:cs typeface="DecoType Naskh Swashes"/>
              </a:rPr>
              <a:t>م.م</a:t>
            </a:r>
            <a:r>
              <a:rPr lang="ar-IQ" b="1" dirty="0" smtClean="0">
                <a:effectLst/>
                <a:latin typeface="Arabic Typesetting"/>
                <a:ea typeface="Calibri"/>
                <a:cs typeface="DecoType Naskh Swashes"/>
              </a:rPr>
              <a:t>. رغد صباح حسن</a:t>
            </a:r>
            <a:endParaRPr lang="en-US" sz="1200" dirty="0">
              <a:ea typeface="Calibri"/>
              <a:cs typeface="Arial"/>
            </a:endParaRPr>
          </a:p>
          <a:p>
            <a:endParaRPr lang="ar-IQ" dirty="0"/>
          </a:p>
        </p:txBody>
      </p:sp>
    </p:spTree>
    <p:extLst>
      <p:ext uri="{BB962C8B-B14F-4D97-AF65-F5344CB8AC3E}">
        <p14:creationId xmlns:p14="http://schemas.microsoft.com/office/powerpoint/2010/main" val="3774286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55000" lnSpcReduction="20000"/>
          </a:bodyPr>
          <a:lstStyle/>
          <a:p>
            <a:pPr marR="90170" algn="just">
              <a:lnSpc>
                <a:spcPct val="115000"/>
              </a:lnSpc>
              <a:spcAft>
                <a:spcPts val="1000"/>
              </a:spcAft>
            </a:pPr>
            <a:r>
              <a:rPr lang="ar-IQ" sz="4000" b="1" dirty="0">
                <a:solidFill>
                  <a:srgbClr val="FF0000"/>
                </a:solidFill>
                <a:ea typeface="Calibri"/>
              </a:rPr>
              <a:t>أولاً : طريقة المربعات </a:t>
            </a:r>
            <a:endParaRPr lang="en-US" sz="2000" dirty="0">
              <a:ea typeface="Calibri"/>
              <a:cs typeface="Arial"/>
            </a:endParaRPr>
          </a:p>
          <a:p>
            <a:pPr marR="90170" algn="just">
              <a:lnSpc>
                <a:spcPct val="150000"/>
              </a:lnSpc>
              <a:spcAft>
                <a:spcPts val="1000"/>
              </a:spcAft>
            </a:pPr>
            <a:r>
              <a:rPr lang="ar-IQ" b="1" dirty="0">
                <a:ea typeface="Calibri"/>
              </a:rPr>
              <a:t>يتم اختيار المربع بحسب الغطاء النباتي وهدف الدراسة ومن انواع المربعات :</a:t>
            </a:r>
            <a:endParaRPr lang="en-US" sz="2000" dirty="0">
              <a:ea typeface="Calibri"/>
              <a:cs typeface="Arial"/>
            </a:endParaRPr>
          </a:p>
          <a:p>
            <a:pPr marR="90170" lvl="0" algn="just">
              <a:lnSpc>
                <a:spcPct val="150000"/>
              </a:lnSpc>
              <a:buFont typeface="+mj-lt"/>
              <a:buAutoNum type="arabicPeriod"/>
            </a:pPr>
            <a:r>
              <a:rPr lang="ar-IQ" b="1" dirty="0">
                <a:ea typeface="Calibri"/>
              </a:rPr>
              <a:t>مربع القائمة أو الاعداد </a:t>
            </a:r>
            <a:r>
              <a:rPr lang="en-US" b="1" dirty="0" smtClean="0">
                <a:effectLst/>
                <a:latin typeface="Arial"/>
                <a:ea typeface="Calibri"/>
                <a:cs typeface="Arial"/>
              </a:rPr>
              <a:t>List Quadrate</a:t>
            </a:r>
            <a:r>
              <a:rPr lang="ar-IQ" b="1" dirty="0">
                <a:ea typeface="Calibri"/>
              </a:rPr>
              <a:t> ويستخدم عندما يراد التعرف على قائمة أو عدد الانواع النباتية في منطقة الدراسة </a:t>
            </a:r>
            <a:endParaRPr lang="en-US" sz="2000" dirty="0">
              <a:ea typeface="Calibri"/>
              <a:cs typeface="Arial"/>
            </a:endParaRPr>
          </a:p>
          <a:p>
            <a:pPr marR="90170" lvl="0" algn="just">
              <a:lnSpc>
                <a:spcPct val="150000"/>
              </a:lnSpc>
              <a:buFont typeface="+mj-lt"/>
              <a:buAutoNum type="arabicPeriod"/>
            </a:pPr>
            <a:r>
              <a:rPr lang="ar-IQ" b="1" dirty="0">
                <a:ea typeface="Calibri"/>
              </a:rPr>
              <a:t>مربع القائمة والحساب والإحصاء </a:t>
            </a:r>
            <a:r>
              <a:rPr lang="en-US" b="1" dirty="0" smtClean="0">
                <a:effectLst/>
                <a:latin typeface="Arial"/>
                <a:ea typeface="Calibri"/>
                <a:cs typeface="Arial"/>
              </a:rPr>
              <a:t>List-count quadrate </a:t>
            </a:r>
            <a:r>
              <a:rPr lang="ar-IQ" b="1" dirty="0">
                <a:latin typeface="Arial"/>
                <a:ea typeface="Calibri"/>
              </a:rPr>
              <a:t>ويؤدي استخدام هذا المربع إلى أحصاء عدد أفراد كل نوع في المربعات المدروسة .</a:t>
            </a:r>
            <a:endParaRPr lang="en-US" sz="2000" dirty="0">
              <a:ea typeface="Calibri"/>
              <a:cs typeface="Arial"/>
            </a:endParaRPr>
          </a:p>
          <a:p>
            <a:pPr marR="90170" lvl="0" algn="just">
              <a:lnSpc>
                <a:spcPct val="150000"/>
              </a:lnSpc>
              <a:buFont typeface="+mj-lt"/>
              <a:buAutoNum type="arabicPeriod"/>
            </a:pPr>
            <a:r>
              <a:rPr lang="ar-IQ" b="1" dirty="0">
                <a:ea typeface="Calibri"/>
              </a:rPr>
              <a:t>مربع المساحة القاعدية  </a:t>
            </a:r>
            <a:r>
              <a:rPr lang="en-US" b="1" dirty="0" smtClean="0">
                <a:effectLst/>
                <a:latin typeface="Arial"/>
                <a:ea typeface="Calibri"/>
                <a:cs typeface="Arial"/>
              </a:rPr>
              <a:t>Basal-area </a:t>
            </a:r>
            <a:r>
              <a:rPr lang="en-US" b="1" dirty="0" err="1" smtClean="0">
                <a:effectLst/>
                <a:latin typeface="Arial"/>
                <a:ea typeface="Calibri"/>
                <a:cs typeface="Arial"/>
              </a:rPr>
              <a:t>quadate</a:t>
            </a:r>
            <a:r>
              <a:rPr lang="ar-IQ" b="1" dirty="0">
                <a:ea typeface="Calibri"/>
              </a:rPr>
              <a:t> ويستخدم لمعرفة المساحة القاعدية التي يشغلها كل نوع نباتي مثلا المساحة المغطاة بالجزء الورقي تحسب وتسجل </a:t>
            </a:r>
            <a:endParaRPr lang="en-US" sz="2000" dirty="0">
              <a:ea typeface="Calibri"/>
              <a:cs typeface="Arial"/>
            </a:endParaRPr>
          </a:p>
          <a:p>
            <a:pPr marR="90170" lvl="0" algn="just">
              <a:lnSpc>
                <a:spcPct val="150000"/>
              </a:lnSpc>
              <a:buFont typeface="+mj-lt"/>
              <a:buAutoNum type="arabicPeriod"/>
            </a:pPr>
            <a:r>
              <a:rPr lang="ar-IQ" b="1" dirty="0">
                <a:ea typeface="Calibri"/>
              </a:rPr>
              <a:t>مربع الوزن </a:t>
            </a:r>
            <a:r>
              <a:rPr lang="en-US" b="1" dirty="0" smtClean="0">
                <a:effectLst/>
                <a:latin typeface="Arial"/>
                <a:ea typeface="Calibri"/>
                <a:cs typeface="Arial"/>
              </a:rPr>
              <a:t>Clip quadrate</a:t>
            </a:r>
            <a:r>
              <a:rPr lang="ar-IQ" b="1" dirty="0">
                <a:ea typeface="Calibri"/>
              </a:rPr>
              <a:t> يمكن قطع كل نوع نباتي لمعرفة الوزن الطري والوزن الجاف .</a:t>
            </a:r>
            <a:endParaRPr lang="en-US" sz="2000" dirty="0">
              <a:ea typeface="Calibri"/>
              <a:cs typeface="Arial"/>
            </a:endParaRPr>
          </a:p>
          <a:p>
            <a:pPr marR="90170" lvl="0" algn="just">
              <a:lnSpc>
                <a:spcPct val="150000"/>
              </a:lnSpc>
              <a:buFont typeface="+mj-lt"/>
              <a:buAutoNum type="arabicPeriod"/>
            </a:pPr>
            <a:r>
              <a:rPr lang="ar-IQ" b="1" dirty="0">
                <a:ea typeface="Calibri"/>
              </a:rPr>
              <a:t>مربع الخارطة </a:t>
            </a:r>
            <a:r>
              <a:rPr lang="en-US" b="1" dirty="0" smtClean="0">
                <a:effectLst/>
                <a:latin typeface="Arial"/>
                <a:ea typeface="Calibri"/>
                <a:cs typeface="Arial"/>
              </a:rPr>
              <a:t>Chart quadrate</a:t>
            </a:r>
            <a:r>
              <a:rPr lang="ar-IQ" b="1" dirty="0">
                <a:ea typeface="Calibri"/>
              </a:rPr>
              <a:t> ويستخدم عندما يراد معرفة تفصيلية </a:t>
            </a:r>
            <a:r>
              <a:rPr lang="ar-IQ" b="1" dirty="0" err="1">
                <a:ea typeface="Calibri"/>
              </a:rPr>
              <a:t>اللانواع</a:t>
            </a:r>
            <a:r>
              <a:rPr lang="ar-IQ" b="1" dirty="0">
                <a:ea typeface="Calibri"/>
              </a:rPr>
              <a:t> المكونة للمجتمع النباتي .</a:t>
            </a:r>
            <a:endParaRPr lang="en-US" sz="2000" dirty="0">
              <a:ea typeface="Calibri"/>
              <a:cs typeface="Arial"/>
            </a:endParaRPr>
          </a:p>
          <a:p>
            <a:pPr marR="90170" lvl="0" algn="just">
              <a:lnSpc>
                <a:spcPct val="150000"/>
              </a:lnSpc>
              <a:spcAft>
                <a:spcPts val="1000"/>
              </a:spcAft>
              <a:buFont typeface="+mj-lt"/>
              <a:buAutoNum type="arabicPeriod"/>
            </a:pPr>
            <a:r>
              <a:rPr lang="ar-IQ" b="1" dirty="0">
                <a:ea typeface="Calibri"/>
              </a:rPr>
              <a:t>المربع المستديم </a:t>
            </a:r>
            <a:r>
              <a:rPr lang="en-US" b="1" dirty="0" smtClean="0">
                <a:effectLst/>
                <a:latin typeface="Arial"/>
                <a:ea typeface="Calibri"/>
                <a:cs typeface="Arial"/>
              </a:rPr>
              <a:t>Permanent quadrate</a:t>
            </a:r>
            <a:r>
              <a:rPr lang="ar-IQ" b="1" dirty="0">
                <a:ea typeface="Calibri"/>
              </a:rPr>
              <a:t> وفيها يتم اعتماد مكررات للمربعات ومنها مربعات المقارنة .</a:t>
            </a:r>
            <a:endParaRPr lang="en-US" sz="2000" dirty="0">
              <a:ea typeface="Calibri"/>
              <a:cs typeface="Arial"/>
            </a:endParaRPr>
          </a:p>
          <a:p>
            <a:endParaRPr lang="ar-IQ" dirty="0"/>
          </a:p>
        </p:txBody>
      </p:sp>
    </p:spTree>
    <p:extLst>
      <p:ext uri="{BB962C8B-B14F-4D97-AF65-F5344CB8AC3E}">
        <p14:creationId xmlns:p14="http://schemas.microsoft.com/office/powerpoint/2010/main" val="5945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228600" marR="90170" algn="just">
              <a:lnSpc>
                <a:spcPct val="150000"/>
              </a:lnSpc>
              <a:spcAft>
                <a:spcPts val="1000"/>
              </a:spcAft>
            </a:pPr>
            <a:r>
              <a:rPr lang="ar-IQ" sz="4000" b="1" dirty="0">
                <a:solidFill>
                  <a:srgbClr val="FF0000"/>
                </a:solidFill>
                <a:ea typeface="Calibri"/>
              </a:rPr>
              <a:t>ثانياً : طريقة القطاعات </a:t>
            </a:r>
            <a:r>
              <a:rPr lang="en-US" sz="4000" b="1" dirty="0" smtClean="0">
                <a:solidFill>
                  <a:srgbClr val="FF0000"/>
                </a:solidFill>
                <a:effectLst/>
                <a:latin typeface="Arial"/>
                <a:ea typeface="Calibri"/>
                <a:cs typeface="Arial"/>
              </a:rPr>
              <a:t>Transects:</a:t>
            </a:r>
            <a:endParaRPr lang="en-US" sz="2000" dirty="0">
              <a:ea typeface="Calibri"/>
              <a:cs typeface="Arial"/>
            </a:endParaRPr>
          </a:p>
          <a:p>
            <a:pPr marL="228600" marR="90170" algn="just">
              <a:lnSpc>
                <a:spcPct val="150000"/>
              </a:lnSpc>
              <a:spcAft>
                <a:spcPts val="1000"/>
              </a:spcAft>
            </a:pPr>
            <a:r>
              <a:rPr lang="ar-IQ" b="1" dirty="0">
                <a:ea typeface="Calibri"/>
              </a:rPr>
              <a:t>عبارة عن خط أو شريط مستقيم يمتد على الغطاء النباتي الذي تمت الدراسة وفي الغالب يستعمل عند وجود اختلافات ظاهرة في الغطاء النباتي بسبب تباين واضح في العوامل البيئية المؤثرة على أنماط الغطاء النباتي . ومن أنواع القطاعات المعروفة هي : </a:t>
            </a:r>
            <a:endParaRPr lang="en-US" sz="2000" dirty="0">
              <a:ea typeface="Calibri"/>
              <a:cs typeface="Arial"/>
            </a:endParaRPr>
          </a:p>
          <a:p>
            <a:endParaRPr lang="ar-IQ" dirty="0"/>
          </a:p>
        </p:txBody>
      </p:sp>
    </p:spTree>
    <p:extLst>
      <p:ext uri="{BB962C8B-B14F-4D97-AF65-F5344CB8AC3E}">
        <p14:creationId xmlns:p14="http://schemas.microsoft.com/office/powerpoint/2010/main" val="568294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5656" y="404664"/>
            <a:ext cx="7498080" cy="6048672"/>
          </a:xfrm>
        </p:spPr>
        <p:txBody>
          <a:bodyPr/>
          <a:lstStyle/>
          <a:p>
            <a:pPr marR="90170" lvl="0" algn="just">
              <a:lnSpc>
                <a:spcPct val="150000"/>
              </a:lnSpc>
              <a:buClr>
                <a:srgbClr val="3891A7"/>
              </a:buClr>
              <a:buFont typeface="+mj-lt"/>
              <a:buAutoNum type="arabicPeriod"/>
            </a:pPr>
            <a:r>
              <a:rPr lang="ar-IQ" sz="1600" b="1" dirty="0">
                <a:solidFill>
                  <a:prstClr val="black"/>
                </a:solidFill>
                <a:ea typeface="Calibri"/>
              </a:rPr>
              <a:t>القطاع الخطي </a:t>
            </a:r>
            <a:r>
              <a:rPr lang="en-US" sz="1600" b="1" dirty="0">
                <a:solidFill>
                  <a:prstClr val="black"/>
                </a:solidFill>
                <a:latin typeface="Arial"/>
                <a:ea typeface="Calibri"/>
                <a:cs typeface="Arial"/>
              </a:rPr>
              <a:t>Line transect</a:t>
            </a:r>
            <a:r>
              <a:rPr lang="ar-IQ" sz="1600" b="1" dirty="0">
                <a:solidFill>
                  <a:prstClr val="black"/>
                </a:solidFill>
                <a:ea typeface="Calibri"/>
              </a:rPr>
              <a:t> : يتكون من شريط طويل يشمل كل الانواع التي تلامس أو التي تقع تحت ذلك الشريط ويمكن ان تحدد الصفات كارتفاع تلك الانواع النباتية اضافة الى المسافة التي تشغلها تلك الانواع </a:t>
            </a:r>
            <a:endParaRPr lang="en-US" sz="1600" dirty="0">
              <a:solidFill>
                <a:prstClr val="black"/>
              </a:solidFill>
              <a:ea typeface="Calibri"/>
              <a:cs typeface="Arial"/>
            </a:endParaRPr>
          </a:p>
          <a:p>
            <a:pPr marR="90170" lvl="0" algn="just">
              <a:lnSpc>
                <a:spcPct val="150000"/>
              </a:lnSpc>
              <a:buClr>
                <a:srgbClr val="3891A7"/>
              </a:buClr>
              <a:buFont typeface="+mj-lt"/>
              <a:buAutoNum type="arabicPeriod"/>
            </a:pPr>
            <a:r>
              <a:rPr lang="ar-IQ" sz="1600" b="1" dirty="0">
                <a:solidFill>
                  <a:prstClr val="black"/>
                </a:solidFill>
                <a:ea typeface="Calibri"/>
              </a:rPr>
              <a:t>القطاع الحزامي </a:t>
            </a:r>
            <a:r>
              <a:rPr lang="en-US" sz="1600" b="1" dirty="0">
                <a:solidFill>
                  <a:prstClr val="black"/>
                </a:solidFill>
                <a:latin typeface="Arial"/>
                <a:ea typeface="Calibri"/>
                <a:cs typeface="Arial"/>
              </a:rPr>
              <a:t>Belt transect </a:t>
            </a:r>
            <a:r>
              <a:rPr lang="ar-IQ" sz="1600" b="1" dirty="0">
                <a:solidFill>
                  <a:prstClr val="black"/>
                </a:solidFill>
                <a:ea typeface="Calibri"/>
              </a:rPr>
              <a:t> وفي هذا القطاع يحدد اتساع مفيد للقطاع وبذلك يمثل شريط بعرض معين على الغطاء النباتي وتدرس </a:t>
            </a:r>
            <a:r>
              <a:rPr lang="ar-IQ" sz="1600" b="1" dirty="0" err="1">
                <a:solidFill>
                  <a:prstClr val="black"/>
                </a:solidFill>
                <a:ea typeface="Calibri"/>
              </a:rPr>
              <a:t>فية</a:t>
            </a:r>
            <a:r>
              <a:rPr lang="ar-IQ" sz="1600" b="1" dirty="0">
                <a:solidFill>
                  <a:prstClr val="black"/>
                </a:solidFill>
                <a:ea typeface="Calibri"/>
              </a:rPr>
              <a:t> صفات الانواع النباتية التي تلامس أو تقع تحت مساحة ذلك الحزام </a:t>
            </a:r>
            <a:endParaRPr lang="en-US" sz="1600" dirty="0">
              <a:solidFill>
                <a:prstClr val="black"/>
              </a:solidFill>
              <a:ea typeface="Calibri"/>
              <a:cs typeface="Arial"/>
            </a:endParaRPr>
          </a:p>
          <a:p>
            <a:pPr marR="90170" lvl="0" algn="just">
              <a:lnSpc>
                <a:spcPct val="150000"/>
              </a:lnSpc>
              <a:buClr>
                <a:srgbClr val="3891A7"/>
              </a:buClr>
              <a:buFont typeface="+mj-lt"/>
              <a:buAutoNum type="arabicPeriod"/>
            </a:pPr>
            <a:r>
              <a:rPr lang="ar-IQ" sz="1600" b="1" dirty="0">
                <a:solidFill>
                  <a:prstClr val="black"/>
                </a:solidFill>
                <a:ea typeface="Calibri"/>
              </a:rPr>
              <a:t>القطاع الثنائي </a:t>
            </a:r>
            <a:r>
              <a:rPr lang="en-US" sz="1600" b="1" dirty="0">
                <a:solidFill>
                  <a:prstClr val="black"/>
                </a:solidFill>
                <a:latin typeface="Arial"/>
                <a:ea typeface="Calibri"/>
                <a:cs typeface="Arial"/>
              </a:rPr>
              <a:t>Bisect transect</a:t>
            </a:r>
            <a:r>
              <a:rPr lang="ar-IQ" sz="1600" b="1" dirty="0">
                <a:solidFill>
                  <a:prstClr val="black"/>
                </a:solidFill>
                <a:ea typeface="Calibri"/>
              </a:rPr>
              <a:t> : ويستخدم للتعرف على الطبقات المكونة للغطاء النباتي وكذلك على توزيع الجذور </a:t>
            </a:r>
            <a:r>
              <a:rPr lang="ar-IQ" sz="1600" b="1" dirty="0" err="1">
                <a:solidFill>
                  <a:prstClr val="black"/>
                </a:solidFill>
                <a:ea typeface="Calibri"/>
              </a:rPr>
              <a:t>اللانواع</a:t>
            </a:r>
            <a:r>
              <a:rPr lang="ar-IQ" sz="1600" b="1" dirty="0">
                <a:solidFill>
                  <a:prstClr val="black"/>
                </a:solidFill>
                <a:ea typeface="Calibri"/>
              </a:rPr>
              <a:t> النباتية ويمكن ان يتم ذلك بعمل خندق محفور لعمق مناسب ويمكن التعرف على الاجزاء الارضية من </a:t>
            </a:r>
            <a:r>
              <a:rPr lang="ar-IQ" sz="1600" b="1" dirty="0" err="1">
                <a:solidFill>
                  <a:prstClr val="black"/>
                </a:solidFill>
                <a:ea typeface="Calibri"/>
              </a:rPr>
              <a:t>رايزومات</a:t>
            </a:r>
            <a:r>
              <a:rPr lang="ar-IQ" sz="1600" b="1" dirty="0">
                <a:solidFill>
                  <a:prstClr val="black"/>
                </a:solidFill>
                <a:ea typeface="Calibri"/>
              </a:rPr>
              <a:t> </a:t>
            </a:r>
            <a:r>
              <a:rPr lang="ar-IQ" sz="1600" b="1" dirty="0" err="1">
                <a:solidFill>
                  <a:prstClr val="black"/>
                </a:solidFill>
                <a:ea typeface="Calibri"/>
              </a:rPr>
              <a:t>وكورمات</a:t>
            </a:r>
            <a:r>
              <a:rPr lang="ar-IQ" sz="1600" b="1" dirty="0">
                <a:solidFill>
                  <a:prstClr val="black"/>
                </a:solidFill>
                <a:ea typeface="Calibri"/>
              </a:rPr>
              <a:t> والمجموعات الجذرية وبذلك يمكن رسمها على قدر </a:t>
            </a:r>
            <a:r>
              <a:rPr lang="ar-IQ" sz="1600" b="1" dirty="0" err="1">
                <a:solidFill>
                  <a:prstClr val="black"/>
                </a:solidFill>
                <a:ea typeface="Calibri"/>
              </a:rPr>
              <a:t>ألإمكان</a:t>
            </a:r>
            <a:r>
              <a:rPr lang="ar-IQ" sz="1600" b="1" dirty="0">
                <a:solidFill>
                  <a:prstClr val="black"/>
                </a:solidFill>
                <a:ea typeface="Calibri"/>
              </a:rPr>
              <a:t> وبذلك يتوضح النظام الخضري والنظام الجذري سوية وبذلك </a:t>
            </a:r>
            <a:r>
              <a:rPr lang="ar-IQ" sz="1600" b="1" dirty="0" err="1">
                <a:solidFill>
                  <a:prstClr val="black"/>
                </a:solidFill>
                <a:ea typeface="Calibri"/>
              </a:rPr>
              <a:t>فانها</a:t>
            </a:r>
            <a:r>
              <a:rPr lang="ar-IQ" sz="1600" b="1" dirty="0">
                <a:solidFill>
                  <a:prstClr val="black"/>
                </a:solidFill>
                <a:ea typeface="Calibri"/>
              </a:rPr>
              <a:t> تبين العلاقات فيما بينها وبين طبقات التربة </a:t>
            </a:r>
            <a:endParaRPr lang="en-US" sz="1600" dirty="0">
              <a:solidFill>
                <a:prstClr val="black"/>
              </a:solidFill>
              <a:ea typeface="Calibri"/>
              <a:cs typeface="Arial"/>
            </a:endParaRPr>
          </a:p>
          <a:p>
            <a:endParaRPr lang="ar-IQ" dirty="0"/>
          </a:p>
        </p:txBody>
      </p:sp>
    </p:spTree>
    <p:extLst>
      <p:ext uri="{BB962C8B-B14F-4D97-AF65-F5344CB8AC3E}">
        <p14:creationId xmlns:p14="http://schemas.microsoft.com/office/powerpoint/2010/main" val="3717317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0000" lnSpcReduction="20000"/>
          </a:bodyPr>
          <a:lstStyle/>
          <a:p>
            <a:pPr marL="457200" marR="90170" algn="just">
              <a:lnSpc>
                <a:spcPct val="150000"/>
              </a:lnSpc>
            </a:pPr>
            <a:r>
              <a:rPr lang="ar-IQ" b="1" dirty="0">
                <a:ea typeface="Calibri"/>
              </a:rPr>
              <a:t> </a:t>
            </a:r>
            <a:endParaRPr lang="en-US" sz="2000" dirty="0">
              <a:ea typeface="Calibri"/>
              <a:cs typeface="Arial"/>
            </a:endParaRPr>
          </a:p>
          <a:p>
            <a:pPr marL="457200" marR="90170" algn="just">
              <a:lnSpc>
                <a:spcPct val="150000"/>
              </a:lnSpc>
            </a:pPr>
            <a:r>
              <a:rPr lang="ar-IQ" sz="4000" b="1" dirty="0">
                <a:ea typeface="Calibri"/>
              </a:rPr>
              <a:t>طريقة اخذ العينات </a:t>
            </a:r>
            <a:endParaRPr lang="en-US" sz="2000" dirty="0">
              <a:ea typeface="Calibri"/>
              <a:cs typeface="Arial"/>
            </a:endParaRPr>
          </a:p>
          <a:p>
            <a:pPr marL="457200" marR="90170" algn="just">
              <a:lnSpc>
                <a:spcPct val="150000"/>
              </a:lnSpc>
            </a:pPr>
            <a:r>
              <a:rPr lang="ar-IQ" b="1" dirty="0">
                <a:ea typeface="Calibri"/>
              </a:rPr>
              <a:t>هناك عدة طرائق لأخذ العينات في الدراسات للغطاء النباتي وان الاعتبارات الإحصائية لابد ان تأخذ كأساس في الدراسات الحديثة ومن هذه الطرائق :</a:t>
            </a:r>
            <a:endParaRPr lang="en-US" sz="2000" dirty="0">
              <a:ea typeface="Calibri"/>
              <a:cs typeface="Arial"/>
            </a:endParaRPr>
          </a:p>
          <a:p>
            <a:pPr marR="90170" lvl="0" algn="just">
              <a:lnSpc>
                <a:spcPct val="150000"/>
              </a:lnSpc>
              <a:spcAft>
                <a:spcPts val="1000"/>
              </a:spcAft>
              <a:buFont typeface="+mj-lt"/>
              <a:buAutoNum type="arabicPeriod"/>
            </a:pPr>
            <a:r>
              <a:rPr lang="ar-IQ" b="1" dirty="0">
                <a:ea typeface="Calibri"/>
              </a:rPr>
              <a:t>الطريقة المنتظمة </a:t>
            </a:r>
            <a:r>
              <a:rPr lang="en-US" b="1" dirty="0" smtClean="0">
                <a:effectLst/>
                <a:latin typeface="Arial"/>
                <a:ea typeface="Calibri"/>
                <a:cs typeface="Arial"/>
              </a:rPr>
              <a:t>Systematic sampling</a:t>
            </a:r>
            <a:r>
              <a:rPr lang="ar-IQ" b="1" dirty="0">
                <a:ea typeface="Calibri"/>
              </a:rPr>
              <a:t> : وهي التي تعتمد على اخذ عينات من مناطق الدراسة بحيث تكون على مسافات منتظمة واخذ تقاطع الخطوط أو يمكن الاستفادة من الاتجاهات بوساطة البوصلة وبمسافات معينة .</a:t>
            </a:r>
            <a:endParaRPr lang="en-US" sz="2000" dirty="0">
              <a:ea typeface="Calibri"/>
              <a:cs typeface="Arial"/>
            </a:endParaRPr>
          </a:p>
          <a:p>
            <a:pPr marR="90170" lvl="0" algn="just">
              <a:lnSpc>
                <a:spcPct val="150000"/>
              </a:lnSpc>
              <a:spcAft>
                <a:spcPts val="1000"/>
              </a:spcAft>
              <a:buFont typeface="+mj-lt"/>
              <a:buAutoNum type="arabicPeriod"/>
            </a:pPr>
            <a:r>
              <a:rPr lang="ar-IQ" b="1" dirty="0">
                <a:ea typeface="Calibri"/>
              </a:rPr>
              <a:t>الطريقة العشوائية </a:t>
            </a:r>
            <a:r>
              <a:rPr lang="en-US" b="1" dirty="0" smtClean="0">
                <a:effectLst/>
                <a:latin typeface="Arial"/>
                <a:ea typeface="Calibri"/>
                <a:cs typeface="Arial"/>
              </a:rPr>
              <a:t>Random sampling</a:t>
            </a:r>
            <a:r>
              <a:rPr lang="ar-IQ" b="1" dirty="0">
                <a:ea typeface="Calibri"/>
              </a:rPr>
              <a:t> وهي الطريقة التي تحدد نقاط عشوائية وتثبت في مناطق الدراسة لأجل اخذ العينات أو تعتمد طرق إحصائية ضمن موقع الغطاء النباتي وتستنبط النقاط العشوائية لها وتدرس العينات على ضوء ذلك.</a:t>
            </a:r>
            <a:endParaRPr lang="en-US" sz="2000" dirty="0">
              <a:ea typeface="Calibri"/>
              <a:cs typeface="Arial"/>
            </a:endParaRPr>
          </a:p>
          <a:p>
            <a:endParaRPr lang="ar-IQ" dirty="0"/>
          </a:p>
        </p:txBody>
      </p:sp>
    </p:spTree>
    <p:extLst>
      <p:ext uri="{BB962C8B-B14F-4D97-AF65-F5344CB8AC3E}">
        <p14:creationId xmlns:p14="http://schemas.microsoft.com/office/powerpoint/2010/main" val="796523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TotalTime>
  <Words>291</Words>
  <Application>Microsoft Office PowerPoint</Application>
  <PresentationFormat>عرض على الشاشة (3:4)‏</PresentationFormat>
  <Paragraphs>25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mohammed</dc:creator>
  <cp:lastModifiedBy>mohammed</cp:lastModifiedBy>
  <cp:revision>10</cp:revision>
  <dcterms:created xsi:type="dcterms:W3CDTF">2023-10-15T05:56:31Z</dcterms:created>
  <dcterms:modified xsi:type="dcterms:W3CDTF">2023-10-29T10:28:44Z</dcterms:modified>
</cp:coreProperties>
</file>